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8" r:id="rId3"/>
    <p:sldId id="257" r:id="rId4"/>
    <p:sldId id="258" r:id="rId5"/>
    <p:sldId id="261" r:id="rId6"/>
    <p:sldId id="259" r:id="rId7"/>
    <p:sldId id="274" r:id="rId8"/>
    <p:sldId id="262" r:id="rId9"/>
    <p:sldId id="263" r:id="rId10"/>
    <p:sldId id="264" r:id="rId11"/>
    <p:sldId id="279" r:id="rId12"/>
    <p:sldId id="267" r:id="rId13"/>
    <p:sldId id="281"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6" autoAdjust="0"/>
  </p:normalViewPr>
  <p:slideViewPr>
    <p:cSldViewPr>
      <p:cViewPr varScale="1">
        <p:scale>
          <a:sx n="86" d="100"/>
          <a:sy n="86" d="100"/>
        </p:scale>
        <p:origin x="112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C0DD8-D460-49B1-9A51-E61ABCC093B0}" type="datetimeFigureOut">
              <a:rPr lang="en-CA" smtClean="0"/>
              <a:pPr/>
              <a:t>2023-08-29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1EC19-4C71-4BB6-8C98-23A3410526E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Welcome to the GDI Library series of video tips.</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This video will explain how to request that library materials from other branches of the GDI Library be sent to your local branch for you to use.</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Congratulations! You’ve successfully requested library material from another branch. You’ll receive an email when the requested item is ready for pickup (usually within 3 to 10 days).</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To see all of your requests, click on your name in the top right corner of the screen, and select “My Requests.”</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From this page, you can view your requests for items from other branches, and cancel any that you may no longer need.</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71EC19-4C71-4BB6-8C98-23A3410526E1}"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To protect your privacy, be sure to sign out of your account after you’ve finished.</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Thanks for watching! Be sure to contact staff if you run into difficulty, or have other questions about library services.</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14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 GDI Library has branches located in Prince Albert, Regina, and Saskatoon. If you are a current student or employee of any of the Institute’s programs, you can request library materials from GDI Library branches across the province. Please note that this service is not available to public borrowers or alumni of the Institute, and that certain library materials may not be eligible for this service if their size, weight, or value exceed what can be sent through the mail.</a:t>
            </a:r>
          </a:p>
          <a:p>
            <a:endParaRPr lang="en-CA" dirty="0"/>
          </a:p>
        </p:txBody>
      </p:sp>
      <p:sp>
        <p:nvSpPr>
          <p:cNvPr id="4" name="Slide Number Placeholder 3"/>
          <p:cNvSpPr>
            <a:spLocks noGrp="1"/>
          </p:cNvSpPr>
          <p:nvPr>
            <p:ph type="sldNum" sz="quarter" idx="10"/>
          </p:nvPr>
        </p:nvSpPr>
        <p:spPr/>
        <p:txBody>
          <a:bodyPr/>
          <a:lstStyle/>
          <a:p>
            <a:fld id="{09AB9F8E-74ED-4A92-8B6B-2DF0C786A69B}"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Get started by going to the library’s catalogue. Use the URL on your screen, or scan the QR code on your mobile device. Click on “sign in” at the top right corner of your screen.</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 Log in to your account using the barcode from your library card, and the password you set up when you were issued this card.</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If you don’t know your barcode or password, please contact staff at the branch closest to you.</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After you’ve logged in and done a search, you may find useful material that is not at your local branch, either because it hasn’t been purchased, or because the local copy is on loan to someone else.</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Stop and check to see if the item is available elsewhere in your community – perhaps at the public library, or at another post-secondary library to which you have access. If the item is available, please borrow it from one of your other local options – it will be faster for you, and it will save us the cost and risk of loss associated with mailing library materials. If you can’t find another local source for the material, though, go ahead and request it from GDI.</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There are several ways to request material from other branches. You can contact staff at your local branch in person, by email, or by phone to ask that they place the request for you …</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…or you can place the request yourself in the library catalogue. When logged in to your library account, click on the “Request” link in the “Get It” section of the catalogue record….</a:t>
            </a:r>
          </a:p>
          <a:p>
            <a:r>
              <a:rPr lang="en-CA" sz="1200" b="1" kern="1200" dirty="0" smtClean="0">
                <a:solidFill>
                  <a:schemeClr val="tx1"/>
                </a:solidFill>
                <a:latin typeface="+mn-lt"/>
                <a:ea typeface="+mn-ea"/>
                <a:cs typeface="+mn-cs"/>
              </a:rPr>
              <a:t>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71EC19-4C71-4BB6-8C98-23A3410526E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…and  fill out the form. Choose “Hold” as your Request Type; the Material Type and Terms of Use should provide default options for you to select, and the Pickup Location should be your local branch of the library. The “Not Needed After” and “Comment” fields are optional. When you’ve filled out the form to your satisfaction, click on the “Request” button.</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ACBB3-44B5-47E5-98FF-986E271F47BB}" type="datetimeFigureOut">
              <a:rPr lang="en-CA" smtClean="0"/>
              <a:pPr/>
              <a:t>2023-08-29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ACBB3-44B5-47E5-98FF-986E271F47BB}" type="datetimeFigureOut">
              <a:rPr lang="en-CA" smtClean="0"/>
              <a:pPr/>
              <a:t>2023-08-29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B0A4-248D-41C6-9279-634FEC26ACA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gdilib"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hyperlink" Target="https://gdins.org/student-services/library/conta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tinyurl.com/gdilib"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GDI Library Video Tips</a:t>
            </a:r>
            <a:endParaRPr lang="en-CA" b="1" dirty="0"/>
          </a:p>
        </p:txBody>
      </p:sp>
      <p:sp>
        <p:nvSpPr>
          <p:cNvPr id="3" name="Subtitle 2"/>
          <p:cNvSpPr>
            <a:spLocks noGrp="1"/>
          </p:cNvSpPr>
          <p:nvPr>
            <p:ph type="subTitle" idx="1"/>
          </p:nvPr>
        </p:nvSpPr>
        <p:spPr>
          <a:xfrm>
            <a:off x="827584" y="3886200"/>
            <a:ext cx="7560840" cy="1343000"/>
          </a:xfrm>
        </p:spPr>
        <p:txBody>
          <a:bodyPr>
            <a:normAutofit/>
          </a:bodyPr>
          <a:lstStyle/>
          <a:p>
            <a:r>
              <a:rPr lang="en-CA" i="1" dirty="0" smtClean="0">
                <a:solidFill>
                  <a:srgbClr val="0000FF"/>
                </a:solidFill>
              </a:rPr>
              <a:t>Requesting library materials from other GDI Library branches</a:t>
            </a:r>
            <a:endParaRPr lang="en-CA" i="1" dirty="0">
              <a:solidFill>
                <a:srgbClr val="0000FF"/>
              </a:solidFill>
            </a:endParaRPr>
          </a:p>
        </p:txBody>
      </p:sp>
      <p:pic>
        <p:nvPicPr>
          <p:cNvPr id="6" name="Picture 5" descr="Library banner.JPG"/>
          <p:cNvPicPr>
            <a:picLocks noChangeAspect="1"/>
          </p:cNvPicPr>
          <p:nvPr/>
        </p:nvPicPr>
        <p:blipFill>
          <a:blip r:embed="rId3" cstate="print"/>
          <a:stretch>
            <a:fillRect/>
          </a:stretch>
        </p:blipFill>
        <p:spPr>
          <a:xfrm>
            <a:off x="179512" y="476672"/>
            <a:ext cx="8780166" cy="13633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467543" y="1484784"/>
            <a:ext cx="8379755" cy="230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790700" y="692150"/>
            <a:ext cx="5562600" cy="5476875"/>
          </a:xfrm>
          <a:prstGeom prst="rect">
            <a:avLst/>
          </a:prstGeom>
          <a:noFill/>
          <a:ln w="9525">
            <a:noFill/>
            <a:miter lim="800000"/>
            <a:headEnd/>
            <a:tailEnd/>
          </a:ln>
          <a:effectLst/>
        </p:spPr>
      </p:pic>
      <p:sp>
        <p:nvSpPr>
          <p:cNvPr id="5" name="Rectangle 4"/>
          <p:cNvSpPr/>
          <p:nvPr/>
        </p:nvSpPr>
        <p:spPr>
          <a:xfrm>
            <a:off x="3923928" y="3068960"/>
            <a:ext cx="3528392"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683568" y="980728"/>
            <a:ext cx="7850857" cy="3496718"/>
          </a:xfrm>
          <a:prstGeom prst="rect">
            <a:avLst/>
          </a:prstGeom>
          <a:noFill/>
          <a:ln w="9525">
            <a:noFill/>
            <a:miter lim="800000"/>
            <a:headEnd/>
            <a:tailEnd/>
          </a:ln>
          <a:effectLst/>
        </p:spPr>
      </p:pic>
      <p:sp>
        <p:nvSpPr>
          <p:cNvPr id="11" name="Rectangle 10"/>
          <p:cNvSpPr/>
          <p:nvPr/>
        </p:nvSpPr>
        <p:spPr>
          <a:xfrm>
            <a:off x="6732240" y="3068960"/>
            <a:ext cx="864096"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r="1886"/>
          <a:stretch>
            <a:fillRect/>
          </a:stretch>
        </p:blipFill>
        <p:spPr bwMode="auto">
          <a:xfrm>
            <a:off x="179512" y="1268760"/>
            <a:ext cx="8820472" cy="3958704"/>
          </a:xfrm>
          <a:prstGeom prst="rect">
            <a:avLst/>
          </a:prstGeom>
          <a:noFill/>
          <a:ln w="9525">
            <a:noFill/>
            <a:miter lim="800000"/>
            <a:headEnd/>
            <a:tailEnd/>
          </a:ln>
          <a:effectLst/>
        </p:spPr>
      </p:pic>
      <p:sp>
        <p:nvSpPr>
          <p:cNvPr id="5" name="Rectangle 4"/>
          <p:cNvSpPr/>
          <p:nvPr/>
        </p:nvSpPr>
        <p:spPr>
          <a:xfrm>
            <a:off x="8028384" y="1700808"/>
            <a:ext cx="100811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3"/>
            <a:ext cx="7772400" cy="1080120"/>
          </a:xfrm>
        </p:spPr>
        <p:txBody>
          <a:bodyPr/>
          <a:lstStyle/>
          <a:p>
            <a:r>
              <a:rPr lang="en-CA" b="1" dirty="0" smtClean="0"/>
              <a:t>Thanks for watching!</a:t>
            </a:r>
            <a:endParaRPr lang="en-CA" b="1" dirty="0"/>
          </a:p>
        </p:txBody>
      </p:sp>
      <p:sp>
        <p:nvSpPr>
          <p:cNvPr id="3" name="Subtitle 2"/>
          <p:cNvSpPr>
            <a:spLocks noGrp="1"/>
          </p:cNvSpPr>
          <p:nvPr>
            <p:ph type="subTitle" idx="1"/>
          </p:nvPr>
        </p:nvSpPr>
        <p:spPr>
          <a:xfrm>
            <a:off x="179512" y="3573016"/>
            <a:ext cx="8964488" cy="2304256"/>
          </a:xfrm>
        </p:spPr>
        <p:txBody>
          <a:bodyPr>
            <a:normAutofit/>
          </a:bodyPr>
          <a:lstStyle/>
          <a:p>
            <a:pPr algn="l"/>
            <a:r>
              <a:rPr lang="en-CA" sz="2800" b="1" dirty="0" smtClean="0">
                <a:solidFill>
                  <a:schemeClr val="tx1"/>
                </a:solidFill>
              </a:rPr>
              <a:t>Library Catalogue: </a:t>
            </a:r>
            <a:r>
              <a:rPr lang="en-CA" sz="2800" dirty="0" smtClean="0">
                <a:solidFill>
                  <a:schemeClr val="tx1"/>
                </a:solidFill>
                <a:hlinkClick r:id="rId3"/>
              </a:rPr>
              <a:t>https://tinyurl.com/gdilib</a:t>
            </a:r>
            <a:endParaRPr lang="en-CA" sz="2800" dirty="0" smtClean="0">
              <a:solidFill>
                <a:schemeClr val="tx1"/>
              </a:solidFill>
            </a:endParaRPr>
          </a:p>
          <a:p>
            <a:pPr algn="l"/>
            <a:endParaRPr lang="en-CA" sz="2800" b="1" dirty="0" smtClean="0">
              <a:solidFill>
                <a:schemeClr val="tx1"/>
              </a:solidFill>
            </a:endParaRPr>
          </a:p>
          <a:p>
            <a:pPr algn="l"/>
            <a:endParaRPr lang="en-CA" sz="2800" b="1" dirty="0" smtClean="0">
              <a:solidFill>
                <a:schemeClr val="tx1"/>
              </a:solidFill>
            </a:endParaRPr>
          </a:p>
          <a:p>
            <a:pPr algn="l"/>
            <a:r>
              <a:rPr lang="en-CA" sz="2800" b="1" dirty="0" smtClean="0">
                <a:solidFill>
                  <a:schemeClr val="tx1"/>
                </a:solidFill>
              </a:rPr>
              <a:t>Contact:</a:t>
            </a:r>
            <a:r>
              <a:rPr lang="en-CA" sz="2800" dirty="0" smtClean="0">
                <a:solidFill>
                  <a:srgbClr val="0000FF"/>
                </a:solidFill>
              </a:rPr>
              <a:t> </a:t>
            </a:r>
            <a:r>
              <a:rPr lang="en-CA" sz="2800" dirty="0" smtClean="0">
                <a:solidFill>
                  <a:srgbClr val="0000FF"/>
                </a:solidFill>
                <a:hlinkClick r:id="rId4"/>
              </a:rPr>
              <a:t>https://gdins.org/student-services/library/contact/</a:t>
            </a:r>
            <a:r>
              <a:rPr lang="en-CA" sz="2800" dirty="0" smtClean="0">
                <a:solidFill>
                  <a:srgbClr val="0000FF"/>
                </a:solidFill>
              </a:rPr>
              <a:t> </a:t>
            </a:r>
          </a:p>
          <a:p>
            <a:endParaRPr lang="en-CA" i="1" dirty="0">
              <a:solidFill>
                <a:srgbClr val="0000FF"/>
              </a:solidFill>
            </a:endParaRPr>
          </a:p>
        </p:txBody>
      </p:sp>
      <p:pic>
        <p:nvPicPr>
          <p:cNvPr id="6" name="Picture 5" descr="Library banner.JPG"/>
          <p:cNvPicPr>
            <a:picLocks noChangeAspect="1"/>
          </p:cNvPicPr>
          <p:nvPr/>
        </p:nvPicPr>
        <p:blipFill>
          <a:blip r:embed="rId5" cstate="print"/>
          <a:stretch>
            <a:fillRect/>
          </a:stretch>
        </p:blipFill>
        <p:spPr>
          <a:xfrm>
            <a:off x="179512" y="476672"/>
            <a:ext cx="8780166" cy="1363326"/>
          </a:xfrm>
          <a:prstGeom prst="rect">
            <a:avLst/>
          </a:prstGeom>
        </p:spPr>
      </p:pic>
      <p:pic>
        <p:nvPicPr>
          <p:cNvPr id="7" name="Picture 6" descr="Qr-primo.png"/>
          <p:cNvPicPr>
            <a:picLocks noChangeAspect="1"/>
          </p:cNvPicPr>
          <p:nvPr/>
        </p:nvPicPr>
        <p:blipFill>
          <a:blip r:embed="rId6" cstate="print"/>
          <a:stretch>
            <a:fillRect/>
          </a:stretch>
        </p:blipFill>
        <p:spPr>
          <a:xfrm>
            <a:off x="7020272" y="3140968"/>
            <a:ext cx="1800200" cy="180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rgbClr val="0000FF"/>
                </a:solidFill>
              </a:rPr>
              <a:t>The GDI Library has three locations in the province</a:t>
            </a:r>
            <a:endParaRPr lang="en-CA" b="1" dirty="0">
              <a:solidFill>
                <a:srgbClr val="0000FF"/>
              </a:solidFill>
            </a:endParaRPr>
          </a:p>
        </p:txBody>
      </p:sp>
      <p:sp>
        <p:nvSpPr>
          <p:cNvPr id="8" name="Title 1"/>
          <p:cNvSpPr txBox="1">
            <a:spLocks/>
          </p:cNvSpPr>
          <p:nvPr/>
        </p:nvSpPr>
        <p:spPr>
          <a:xfrm>
            <a:off x="251520" y="1700808"/>
            <a:ext cx="8784976" cy="648072"/>
          </a:xfrm>
          <a:prstGeom prst="rect">
            <a:avLst/>
          </a:prstGeom>
        </p:spPr>
        <p:txBody>
          <a:bodyPr vert="horz" lIns="91440" tIns="45720" rIns="91440" bIns="45720" rtlCol="0" anchor="ctr">
            <a:normAutofit fontScale="90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CA" sz="4400" dirty="0" smtClean="0">
                <a:latin typeface="+mj-lt"/>
                <a:ea typeface="+mj-ea"/>
                <a:cs typeface="+mj-cs"/>
              </a:rPr>
              <a:t>Prince Albert       </a:t>
            </a:r>
            <a:r>
              <a:rPr lang="en-CA" sz="4400" dirty="0" smtClean="0">
                <a:latin typeface="+mj-lt"/>
                <a:ea typeface="+mj-ea"/>
                <a:cs typeface="+mj-cs"/>
              </a:rPr>
              <a:t>Regina           Saskatoon</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itle 1"/>
          <p:cNvSpPr txBox="1">
            <a:spLocks/>
          </p:cNvSpPr>
          <p:nvPr/>
        </p:nvSpPr>
        <p:spPr>
          <a:xfrm>
            <a:off x="755576" y="5949280"/>
            <a:ext cx="1584176" cy="7200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1200" b="0" i="0" u="none" strike="noStrike" kern="1200" cap="none" spc="0" normalizeH="0" baseline="0" noProof="0" dirty="0" smtClean="0">
                <a:ln>
                  <a:noFill/>
                </a:ln>
                <a:solidFill>
                  <a:schemeClr val="tx1"/>
                </a:solidFill>
                <a:effectLst/>
                <a:uLnTx/>
                <a:uFillTx/>
                <a:latin typeface="+mj-lt"/>
                <a:ea typeface="+mj-ea"/>
                <a:cs typeface="+mj-cs"/>
              </a:rPr>
              <a:t>48 12</a:t>
            </a:r>
            <a:r>
              <a:rPr kumimoji="0" lang="en-CA" sz="12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CA" sz="1200" b="0" i="0" u="none" strike="noStrike" kern="1200" cap="none" spc="0" normalizeH="0" baseline="0" noProof="0" dirty="0" smtClean="0">
                <a:ln>
                  <a:noFill/>
                </a:ln>
                <a:solidFill>
                  <a:schemeClr val="tx1"/>
                </a:solidFill>
                <a:effectLst/>
                <a:uLnTx/>
                <a:uFillTx/>
                <a:latin typeface="+mj-lt"/>
                <a:ea typeface="+mj-ea"/>
                <a:cs typeface="+mj-cs"/>
              </a:rPr>
              <a:t> Street East</a:t>
            </a:r>
          </a:p>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dirty="0" smtClean="0">
                <a:latin typeface="+mj-lt"/>
                <a:ea typeface="+mj-ea"/>
                <a:cs typeface="+mj-cs"/>
              </a:rPr>
              <a:t>(Basement)</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Title 1"/>
          <p:cNvSpPr txBox="1">
            <a:spLocks/>
          </p:cNvSpPr>
          <p:nvPr/>
        </p:nvSpPr>
        <p:spPr>
          <a:xfrm>
            <a:off x="6804248" y="5949280"/>
            <a:ext cx="1584176" cy="7200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1200" b="0" i="0" u="none" strike="noStrike" kern="1200" cap="none" spc="0" normalizeH="0" baseline="0" noProof="0" dirty="0" smtClean="0">
                <a:ln>
                  <a:noFill/>
                </a:ln>
                <a:solidFill>
                  <a:schemeClr val="tx1"/>
                </a:solidFill>
                <a:effectLst/>
                <a:uLnTx/>
                <a:uFillTx/>
                <a:latin typeface="+mj-lt"/>
                <a:ea typeface="+mj-ea"/>
                <a:cs typeface="+mj-cs"/>
              </a:rPr>
              <a:t>Room 7 McLean Hall</a:t>
            </a:r>
          </a:p>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dirty="0" smtClean="0">
                <a:latin typeface="+mj-lt"/>
                <a:ea typeface="+mj-ea"/>
                <a:cs typeface="+mj-cs"/>
              </a:rPr>
              <a:t>106 Wiggins Road</a:t>
            </a:r>
            <a:endParaRPr kumimoji="0" lang="en-CA" sz="1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Title 1"/>
          <p:cNvSpPr txBox="1">
            <a:spLocks/>
          </p:cNvSpPr>
          <p:nvPr/>
        </p:nvSpPr>
        <p:spPr>
          <a:xfrm>
            <a:off x="3707904" y="5949280"/>
            <a:ext cx="1800200" cy="7200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1200" b="0" i="0" u="none" strike="noStrike" kern="1200" cap="none" spc="0" normalizeH="0" baseline="0" noProof="0" dirty="0" smtClean="0">
                <a:ln>
                  <a:noFill/>
                </a:ln>
                <a:solidFill>
                  <a:schemeClr val="tx1"/>
                </a:solidFill>
                <a:effectLst/>
                <a:uLnTx/>
                <a:uFillTx/>
                <a:latin typeface="+mj-lt"/>
                <a:ea typeface="+mj-ea"/>
                <a:cs typeface="+mj-cs"/>
              </a:rPr>
              <a:t>Room 102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1200" b="0" i="0" u="none" strike="noStrike" kern="1200" cap="none" spc="0" normalizeH="0" baseline="0" noProof="0" dirty="0" smtClean="0">
                <a:ln>
                  <a:noFill/>
                </a:ln>
                <a:solidFill>
                  <a:schemeClr val="tx1"/>
                </a:solidFill>
                <a:effectLst/>
                <a:uLnTx/>
                <a:uFillTx/>
                <a:latin typeface="+mj-lt"/>
                <a:ea typeface="+mj-ea"/>
                <a:cs typeface="+mj-cs"/>
              </a:rPr>
              <a:t>1235 2</a:t>
            </a:r>
            <a:r>
              <a:rPr kumimoji="0" lang="en-CA" sz="1200" b="0" i="0" u="none" strike="noStrike" kern="1200" cap="none" spc="0" normalizeH="0" baseline="30000" noProof="0" dirty="0" smtClean="0">
                <a:ln>
                  <a:noFill/>
                </a:ln>
                <a:solidFill>
                  <a:schemeClr val="tx1"/>
                </a:solidFill>
                <a:effectLst/>
                <a:uLnTx/>
                <a:uFillTx/>
                <a:latin typeface="+mj-lt"/>
                <a:ea typeface="+mj-ea"/>
                <a:cs typeface="+mj-cs"/>
              </a:rPr>
              <a:t>nd</a:t>
            </a:r>
            <a:r>
              <a:rPr kumimoji="0" lang="en-CA" sz="1200" b="0" i="0" u="none" strike="noStrike" kern="1200" cap="none" spc="0" normalizeH="0" baseline="0" noProof="0" dirty="0" smtClean="0">
                <a:ln>
                  <a:noFill/>
                </a:ln>
                <a:solidFill>
                  <a:schemeClr val="tx1"/>
                </a:solidFill>
                <a:effectLst/>
                <a:uLnTx/>
                <a:uFillTx/>
                <a:latin typeface="+mj-lt"/>
                <a:ea typeface="+mj-ea"/>
                <a:cs typeface="+mj-cs"/>
              </a:rPr>
              <a:t> Avenue North</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 name="Picture 9" descr="image5.JPG"/>
          <p:cNvPicPr>
            <a:picLocks noChangeAspect="1"/>
          </p:cNvPicPr>
          <p:nvPr/>
        </p:nvPicPr>
        <p:blipFill>
          <a:blip r:embed="rId3" cstate="print"/>
          <a:srcRect l="25605"/>
          <a:stretch>
            <a:fillRect/>
          </a:stretch>
        </p:blipFill>
        <p:spPr>
          <a:xfrm>
            <a:off x="323528" y="2420888"/>
            <a:ext cx="2778559" cy="3408040"/>
          </a:xfrm>
          <a:prstGeom prst="rect">
            <a:avLst/>
          </a:prstGeom>
          <a:ln w="57150">
            <a:solidFill>
              <a:srgbClr val="0000FF"/>
            </a:solidFill>
          </a:ln>
        </p:spPr>
      </p:pic>
      <p:pic>
        <p:nvPicPr>
          <p:cNvPr id="15" name="Picture 14" descr="IMG_4995.JPG"/>
          <p:cNvPicPr>
            <a:picLocks noChangeAspect="1"/>
          </p:cNvPicPr>
          <p:nvPr/>
        </p:nvPicPr>
        <p:blipFill>
          <a:blip r:embed="rId4" cstate="print"/>
          <a:stretch>
            <a:fillRect/>
          </a:stretch>
        </p:blipFill>
        <p:spPr>
          <a:xfrm>
            <a:off x="6300191" y="2420888"/>
            <a:ext cx="2647443" cy="3456384"/>
          </a:xfrm>
          <a:prstGeom prst="rect">
            <a:avLst/>
          </a:prstGeom>
          <a:ln w="57150">
            <a:solidFill>
              <a:srgbClr val="0000FF"/>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997139" y="2871080"/>
            <a:ext cx="3407999" cy="2556000"/>
          </a:xfrm>
          <a:prstGeom prst="rect">
            <a:avLst/>
          </a:prstGeom>
          <a:ln w="57150">
            <a:solidFill>
              <a:srgbClr val="0000FF"/>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9512" y="620688"/>
            <a:ext cx="8850823" cy="4112059"/>
          </a:xfrm>
          <a:prstGeom prst="rect">
            <a:avLst/>
          </a:prstGeom>
          <a:noFill/>
          <a:ln w="9525">
            <a:noFill/>
            <a:miter lim="800000"/>
            <a:headEnd/>
            <a:tailEnd/>
          </a:ln>
          <a:effectLst/>
        </p:spPr>
      </p:pic>
      <p:sp>
        <p:nvSpPr>
          <p:cNvPr id="9" name="Rectangle 8"/>
          <p:cNvSpPr/>
          <p:nvPr/>
        </p:nvSpPr>
        <p:spPr>
          <a:xfrm>
            <a:off x="7812360" y="620688"/>
            <a:ext cx="64807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Qr-primo.png"/>
          <p:cNvPicPr>
            <a:picLocks noChangeAspect="1"/>
          </p:cNvPicPr>
          <p:nvPr/>
        </p:nvPicPr>
        <p:blipFill>
          <a:blip r:embed="rId4" cstate="print"/>
          <a:stretch>
            <a:fillRect/>
          </a:stretch>
        </p:blipFill>
        <p:spPr>
          <a:xfrm>
            <a:off x="6300192" y="4437112"/>
            <a:ext cx="1944216" cy="1944216"/>
          </a:xfrm>
          <a:prstGeom prst="rect">
            <a:avLst/>
          </a:prstGeom>
        </p:spPr>
      </p:pic>
      <p:sp>
        <p:nvSpPr>
          <p:cNvPr id="13" name="Subtitle 2"/>
          <p:cNvSpPr txBox="1">
            <a:spLocks/>
          </p:cNvSpPr>
          <p:nvPr/>
        </p:nvSpPr>
        <p:spPr>
          <a:xfrm>
            <a:off x="251520" y="5517232"/>
            <a:ext cx="5832648" cy="115212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Library Catalogue: </a:t>
            </a:r>
            <a:r>
              <a:rPr kumimoji="0" lang="en-CA" sz="2800" b="0" i="0" u="none" strike="noStrike" kern="1200" cap="none" spc="0" normalizeH="0" baseline="0" noProof="0" dirty="0" smtClean="0">
                <a:ln>
                  <a:noFill/>
                </a:ln>
                <a:solidFill>
                  <a:schemeClr val="tx1"/>
                </a:solidFill>
                <a:effectLst/>
                <a:uLnTx/>
                <a:uFillTx/>
                <a:latin typeface="+mn-lt"/>
                <a:ea typeface="+mn-ea"/>
                <a:cs typeface="+mn-cs"/>
                <a:hlinkClick r:id="rId5"/>
              </a:rPr>
              <a:t>https://tinyurl.com/gdilib</a:t>
            </a:r>
            <a:r>
              <a:rPr kumimoji="0" lang="en-CA"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CA" sz="3200" b="0" i="1" u="none" strike="noStrike" kern="1200" cap="none" spc="0" normalizeH="0" baseline="0" noProof="0" dirty="0" smtClean="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1" u="none"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188640"/>
            <a:ext cx="8659813" cy="5472609"/>
          </a:xfrm>
          <a:prstGeom prst="rect">
            <a:avLst/>
          </a:prstGeom>
          <a:noFill/>
          <a:ln w="9525">
            <a:noFill/>
            <a:miter lim="800000"/>
            <a:headEnd/>
            <a:tailEnd/>
          </a:ln>
          <a:effectLst/>
        </p:spPr>
      </p:pic>
      <p:sp>
        <p:nvSpPr>
          <p:cNvPr id="9" name="Rectangle 8"/>
          <p:cNvSpPr/>
          <p:nvPr/>
        </p:nvSpPr>
        <p:spPr>
          <a:xfrm>
            <a:off x="4499992" y="3933056"/>
            <a:ext cx="100811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GDI Library Card.jpg"/>
          <p:cNvPicPr>
            <a:picLocks noChangeAspect="1"/>
          </p:cNvPicPr>
          <p:nvPr/>
        </p:nvPicPr>
        <p:blipFill>
          <a:blip r:embed="rId4" cstate="print"/>
          <a:stretch>
            <a:fillRect/>
          </a:stretch>
        </p:blipFill>
        <p:spPr>
          <a:xfrm>
            <a:off x="395536" y="476672"/>
            <a:ext cx="2269417" cy="1237864"/>
          </a:xfrm>
          <a:prstGeom prst="rect">
            <a:avLst/>
          </a:prstGeom>
        </p:spPr>
      </p:pic>
      <p:sp>
        <p:nvSpPr>
          <p:cNvPr id="12" name="Right Arrow 11"/>
          <p:cNvSpPr/>
          <p:nvPr/>
        </p:nvSpPr>
        <p:spPr>
          <a:xfrm rot="10800000">
            <a:off x="1763688" y="1628800"/>
            <a:ext cx="576064" cy="12459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Arrow 12"/>
          <p:cNvSpPr/>
          <p:nvPr/>
        </p:nvSpPr>
        <p:spPr>
          <a:xfrm rot="10800000">
            <a:off x="5004048" y="2348880"/>
            <a:ext cx="720080" cy="3600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ubtitle 2"/>
          <p:cNvSpPr txBox="1">
            <a:spLocks/>
          </p:cNvSpPr>
          <p:nvPr/>
        </p:nvSpPr>
        <p:spPr>
          <a:xfrm>
            <a:off x="395536" y="5877272"/>
            <a:ext cx="8424936" cy="720080"/>
          </a:xfrm>
          <a:prstGeom prst="rect">
            <a:avLst/>
          </a:prstGeom>
        </p:spPr>
        <p:txBody>
          <a:bodyPr>
            <a:normAutofit fontScale="92500"/>
          </a:bodyPr>
          <a:lstStyle/>
          <a:p>
            <a:pPr marL="342900" lvl="0" indent="-342900">
              <a:spcBef>
                <a:spcPct val="20000"/>
              </a:spcBef>
              <a:defRPr/>
            </a:pPr>
            <a:r>
              <a:rPr lang="en-CA" sz="3200" b="1" dirty="0" smtClean="0">
                <a:solidFill>
                  <a:srgbClr val="0000FF"/>
                </a:solidFill>
              </a:rPr>
              <a:t>https://gdins.org/student-services/library/contact/</a:t>
            </a:r>
            <a:endParaRPr kumimoji="0" lang="en-CA" sz="3200" b="1" u="none" strike="noStrike" kern="1200" cap="none" spc="0" normalizeH="0" baseline="0" noProof="0" dirty="0" smtClean="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1" u="none"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3528" y="260648"/>
            <a:ext cx="8480024" cy="6408712"/>
          </a:xfrm>
          <a:prstGeom prst="rect">
            <a:avLst/>
          </a:prstGeom>
          <a:noFill/>
          <a:ln w="9525">
            <a:noFill/>
            <a:miter lim="800000"/>
            <a:headEnd/>
            <a:tailEnd/>
          </a:ln>
          <a:effectLst/>
        </p:spPr>
      </p:pic>
      <p:sp>
        <p:nvSpPr>
          <p:cNvPr id="7" name="Rectangle 6"/>
          <p:cNvSpPr/>
          <p:nvPr/>
        </p:nvSpPr>
        <p:spPr>
          <a:xfrm>
            <a:off x="2123728" y="4581128"/>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2123728" y="5157192"/>
            <a:ext cx="648072"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FF"/>
              </a:solidFill>
            </a:endParaRPr>
          </a:p>
        </p:txBody>
      </p:sp>
      <p:sp>
        <p:nvSpPr>
          <p:cNvPr id="13" name="Rectangle 12"/>
          <p:cNvSpPr/>
          <p:nvPr/>
        </p:nvSpPr>
        <p:spPr>
          <a:xfrm>
            <a:off x="2123728" y="5733256"/>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jmcpl.ca/wp-content/uploads/2019/09/2010-JMCPL-Logo.jpg"/>
          <p:cNvPicPr>
            <a:picLocks noChangeAspect="1" noChangeArrowheads="1"/>
          </p:cNvPicPr>
          <p:nvPr/>
        </p:nvPicPr>
        <p:blipFill>
          <a:blip r:embed="rId3" cstate="print"/>
          <a:srcRect/>
          <a:stretch>
            <a:fillRect/>
          </a:stretch>
        </p:blipFill>
        <p:spPr bwMode="auto">
          <a:xfrm>
            <a:off x="4788024" y="1124744"/>
            <a:ext cx="3456384" cy="1042402"/>
          </a:xfrm>
          <a:prstGeom prst="rect">
            <a:avLst/>
          </a:prstGeom>
          <a:noFill/>
        </p:spPr>
      </p:pic>
      <p:pic>
        <p:nvPicPr>
          <p:cNvPr id="20484" name="Picture 4" descr="Home"/>
          <p:cNvPicPr>
            <a:picLocks noChangeAspect="1" noChangeArrowheads="1"/>
          </p:cNvPicPr>
          <p:nvPr/>
        </p:nvPicPr>
        <p:blipFill>
          <a:blip r:embed="rId4" cstate="print"/>
          <a:srcRect/>
          <a:stretch>
            <a:fillRect/>
          </a:stretch>
        </p:blipFill>
        <p:spPr bwMode="auto">
          <a:xfrm>
            <a:off x="1691680" y="2780928"/>
            <a:ext cx="1647825" cy="933450"/>
          </a:xfrm>
          <a:prstGeom prst="rect">
            <a:avLst/>
          </a:prstGeom>
          <a:noFill/>
        </p:spPr>
      </p:pic>
      <p:pic>
        <p:nvPicPr>
          <p:cNvPr id="20486" name="Picture 6" descr="Saskatoon Public Library"/>
          <p:cNvPicPr>
            <a:picLocks noChangeAspect="1" noChangeArrowheads="1"/>
          </p:cNvPicPr>
          <p:nvPr/>
        </p:nvPicPr>
        <p:blipFill>
          <a:blip r:embed="rId5" cstate="print"/>
          <a:srcRect/>
          <a:stretch>
            <a:fillRect/>
          </a:stretch>
        </p:blipFill>
        <p:spPr bwMode="auto">
          <a:xfrm>
            <a:off x="827584" y="1124744"/>
            <a:ext cx="2857500" cy="590551"/>
          </a:xfrm>
          <a:prstGeom prst="rect">
            <a:avLst/>
          </a:prstGeom>
          <a:noFill/>
        </p:spPr>
      </p:pic>
      <p:pic>
        <p:nvPicPr>
          <p:cNvPr id="20488" name="Picture 8" descr="University of Regina Logo"/>
          <p:cNvPicPr>
            <a:picLocks noChangeAspect="1" noChangeArrowheads="1"/>
          </p:cNvPicPr>
          <p:nvPr/>
        </p:nvPicPr>
        <p:blipFill>
          <a:blip r:embed="rId6" cstate="print"/>
          <a:srcRect/>
          <a:stretch>
            <a:fillRect/>
          </a:stretch>
        </p:blipFill>
        <p:spPr bwMode="auto">
          <a:xfrm>
            <a:off x="6012160" y="4581128"/>
            <a:ext cx="1209675" cy="1276350"/>
          </a:xfrm>
          <a:prstGeom prst="rect">
            <a:avLst/>
          </a:prstGeom>
          <a:noFill/>
        </p:spPr>
      </p:pic>
      <p:pic>
        <p:nvPicPr>
          <p:cNvPr id="20490" name="Picture 10" descr="University of Saskatchewan"/>
          <p:cNvPicPr>
            <a:picLocks noChangeAspect="1" noChangeArrowheads="1"/>
          </p:cNvPicPr>
          <p:nvPr/>
        </p:nvPicPr>
        <p:blipFill>
          <a:blip r:embed="rId7" cstate="print"/>
          <a:srcRect/>
          <a:stretch>
            <a:fillRect/>
          </a:stretch>
        </p:blipFill>
        <p:spPr bwMode="auto">
          <a:xfrm>
            <a:off x="4716016" y="2996952"/>
            <a:ext cx="2733811" cy="611511"/>
          </a:xfrm>
          <a:prstGeom prst="rect">
            <a:avLst/>
          </a:prstGeom>
          <a:noFill/>
        </p:spPr>
      </p:pic>
      <p:pic>
        <p:nvPicPr>
          <p:cNvPr id="20492" name="Picture 12" descr="Saskatchewan Polytechnic"/>
          <p:cNvPicPr>
            <a:picLocks noChangeAspect="1" noChangeArrowheads="1"/>
          </p:cNvPicPr>
          <p:nvPr/>
        </p:nvPicPr>
        <p:blipFill>
          <a:blip r:embed="rId8" cstate="print"/>
          <a:srcRect/>
          <a:stretch>
            <a:fillRect/>
          </a:stretch>
        </p:blipFill>
        <p:spPr bwMode="auto">
          <a:xfrm>
            <a:off x="1259632" y="4797152"/>
            <a:ext cx="2952328" cy="8912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3501008"/>
            <a:ext cx="8784976" cy="2160240"/>
          </a:xfrm>
        </p:spPr>
        <p:txBody>
          <a:bodyPr>
            <a:normAutofit/>
          </a:bodyPr>
          <a:lstStyle/>
          <a:p>
            <a:pPr marL="342900" indent="-342900" algn="l">
              <a:defRPr/>
            </a:pPr>
            <a:endParaRPr lang="en-CA" sz="4800" b="1" dirty="0" smtClean="0">
              <a:solidFill>
                <a:srgbClr val="0000FF"/>
              </a:solidFill>
            </a:endParaRPr>
          </a:p>
          <a:p>
            <a:endParaRPr lang="en-CA" dirty="0">
              <a:solidFill>
                <a:srgbClr val="0000FF"/>
              </a:solidFill>
            </a:endParaRPr>
          </a:p>
        </p:txBody>
      </p:sp>
      <p:pic>
        <p:nvPicPr>
          <p:cNvPr id="7" name="Picture 2" descr="C:\Users\kim\AppData\Local\Microsoft\Windows\Temporary Internet Files\Content.IE5\34GA57JK\600px-Phone_sign_font_awesome.svg[1].png"/>
          <p:cNvPicPr>
            <a:picLocks noChangeAspect="1" noChangeArrowheads="1"/>
          </p:cNvPicPr>
          <p:nvPr/>
        </p:nvPicPr>
        <p:blipFill>
          <a:blip r:embed="rId3" cstate="print"/>
          <a:srcRect/>
          <a:stretch>
            <a:fillRect/>
          </a:stretch>
        </p:blipFill>
        <p:spPr bwMode="auto">
          <a:xfrm>
            <a:off x="4932040" y="980728"/>
            <a:ext cx="2448272" cy="2448272"/>
          </a:xfrm>
          <a:prstGeom prst="rect">
            <a:avLst/>
          </a:prstGeom>
          <a:noFill/>
        </p:spPr>
      </p:pic>
      <p:pic>
        <p:nvPicPr>
          <p:cNvPr id="5" name="Picture 5" descr="C:\Users\kim\AppData\Local\Microsoft\Windows\Temporary Internet Files\Content.IE5\17GN1XG3\email[1].png"/>
          <p:cNvPicPr>
            <a:picLocks noChangeAspect="1" noChangeArrowheads="1"/>
          </p:cNvPicPr>
          <p:nvPr/>
        </p:nvPicPr>
        <p:blipFill>
          <a:blip r:embed="rId4" cstate="print"/>
          <a:srcRect/>
          <a:stretch>
            <a:fillRect/>
          </a:stretch>
        </p:blipFill>
        <p:spPr bwMode="auto">
          <a:xfrm>
            <a:off x="1403648" y="1268760"/>
            <a:ext cx="2395402" cy="1993304"/>
          </a:xfrm>
          <a:prstGeom prst="rect">
            <a:avLst/>
          </a:prstGeom>
          <a:noFill/>
        </p:spPr>
      </p:pic>
      <p:sp>
        <p:nvSpPr>
          <p:cNvPr id="6" name="Subtitle 2"/>
          <p:cNvSpPr txBox="1">
            <a:spLocks/>
          </p:cNvSpPr>
          <p:nvPr/>
        </p:nvSpPr>
        <p:spPr>
          <a:xfrm>
            <a:off x="431032" y="3861048"/>
            <a:ext cx="8712968" cy="936104"/>
          </a:xfrm>
          <a:prstGeom prst="rect">
            <a:avLst/>
          </a:prstGeom>
        </p:spPr>
        <p:txBody>
          <a:bodyPr>
            <a:normAutofit fontScale="92500"/>
          </a:bodyPr>
          <a:lstStyle/>
          <a:p>
            <a:pPr marL="342900" lvl="0" indent="-342900">
              <a:spcBef>
                <a:spcPct val="20000"/>
              </a:spcBef>
              <a:defRPr/>
            </a:pPr>
            <a:r>
              <a:rPr lang="en-CA" sz="3200" b="1" dirty="0" smtClean="0">
                <a:solidFill>
                  <a:srgbClr val="0000FF"/>
                </a:solidFill>
              </a:rPr>
              <a:t>https://gdins.org/student-services/library/contact/</a:t>
            </a:r>
            <a:endParaRPr kumimoji="0" lang="en-CA" sz="3200" b="1" u="none" strike="noStrike" kern="1200" cap="none" spc="0" normalizeH="0" baseline="0" noProof="0" dirty="0" smtClean="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1" u="none"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srcRect/>
          <a:stretch>
            <a:fillRect/>
          </a:stretch>
        </p:blipFill>
        <p:spPr bwMode="auto">
          <a:xfrm>
            <a:off x="683568" y="404664"/>
            <a:ext cx="7765017" cy="5957020"/>
          </a:xfrm>
          <a:prstGeom prst="rect">
            <a:avLst/>
          </a:prstGeom>
          <a:noFill/>
          <a:ln w="9525">
            <a:noFill/>
            <a:miter lim="800000"/>
            <a:headEnd/>
            <a:tailEnd/>
          </a:ln>
          <a:effectLst/>
        </p:spPr>
      </p:pic>
      <p:sp>
        <p:nvSpPr>
          <p:cNvPr id="12" name="Rectangle 11"/>
          <p:cNvSpPr/>
          <p:nvPr/>
        </p:nvSpPr>
        <p:spPr>
          <a:xfrm>
            <a:off x="2051720" y="836712"/>
            <a:ext cx="64807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23528" y="332656"/>
            <a:ext cx="5695330" cy="3348229"/>
          </a:xfrm>
          <a:prstGeom prst="rect">
            <a:avLst/>
          </a:prstGeom>
          <a:noFill/>
          <a:ln w="9525">
            <a:noFill/>
            <a:miter lim="800000"/>
            <a:headEnd/>
            <a:tailEnd/>
          </a:ln>
          <a:effectLst/>
        </p:spPr>
      </p:pic>
      <p:pic>
        <p:nvPicPr>
          <p:cNvPr id="14338" name="Picture 2"/>
          <p:cNvPicPr>
            <a:picLocks noChangeAspect="1" noChangeArrowheads="1"/>
          </p:cNvPicPr>
          <p:nvPr/>
        </p:nvPicPr>
        <p:blipFill>
          <a:blip r:embed="rId4" cstate="print"/>
          <a:srcRect/>
          <a:stretch>
            <a:fillRect/>
          </a:stretch>
        </p:blipFill>
        <p:spPr bwMode="auto">
          <a:xfrm>
            <a:off x="3347864" y="3789040"/>
            <a:ext cx="5472608" cy="2900776"/>
          </a:xfrm>
          <a:prstGeom prst="rect">
            <a:avLst/>
          </a:prstGeom>
          <a:noFill/>
          <a:ln w="9525">
            <a:noFill/>
            <a:miter lim="800000"/>
            <a:headEnd/>
            <a:tailEnd/>
          </a:ln>
          <a:effectLst/>
        </p:spPr>
      </p:pic>
      <p:sp>
        <p:nvSpPr>
          <p:cNvPr id="11" name="Rectangle 10"/>
          <p:cNvSpPr/>
          <p:nvPr/>
        </p:nvSpPr>
        <p:spPr>
          <a:xfrm>
            <a:off x="7596336" y="6021288"/>
            <a:ext cx="1080120"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619672" y="4581128"/>
            <a:ext cx="5760640"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619672" y="5517232"/>
            <a:ext cx="5760640" cy="64807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835696" y="4797152"/>
            <a:ext cx="1224136" cy="369332"/>
          </a:xfrm>
          <a:prstGeom prst="rect">
            <a:avLst/>
          </a:prstGeom>
          <a:noFill/>
        </p:spPr>
        <p:txBody>
          <a:bodyPr wrap="square" rtlCol="0">
            <a:spAutoFit/>
          </a:bodyPr>
          <a:lstStyle/>
          <a:p>
            <a:r>
              <a:rPr lang="en-CA" dirty="0" smtClean="0">
                <a:solidFill>
                  <a:srgbClr val="FF0000"/>
                </a:solidFill>
              </a:rPr>
              <a:t>REQUIRED</a:t>
            </a:r>
            <a:endParaRPr lang="en-CA" dirty="0">
              <a:solidFill>
                <a:srgbClr val="FF0000"/>
              </a:solidFill>
            </a:endParaRPr>
          </a:p>
        </p:txBody>
      </p:sp>
      <p:sp>
        <p:nvSpPr>
          <p:cNvPr id="8" name="TextBox 7"/>
          <p:cNvSpPr txBox="1"/>
          <p:nvPr/>
        </p:nvSpPr>
        <p:spPr>
          <a:xfrm>
            <a:off x="1907704" y="5661248"/>
            <a:ext cx="1224136" cy="369332"/>
          </a:xfrm>
          <a:prstGeom prst="rect">
            <a:avLst/>
          </a:prstGeom>
          <a:noFill/>
        </p:spPr>
        <p:txBody>
          <a:bodyPr wrap="square" rtlCol="0">
            <a:spAutoFit/>
          </a:bodyPr>
          <a:lstStyle/>
          <a:p>
            <a:r>
              <a:rPr lang="en-CA" dirty="0" smtClean="0">
                <a:solidFill>
                  <a:srgbClr val="0000FF"/>
                </a:solidFill>
              </a:rPr>
              <a:t>OPTIONAL</a:t>
            </a:r>
            <a:endParaRPr lang="en-CA" dirty="0">
              <a:solidFill>
                <a:srgbClr val="0000FF"/>
              </a:solidFill>
            </a:endParaRPr>
          </a:p>
        </p:txBody>
      </p:sp>
      <p:sp>
        <p:nvSpPr>
          <p:cNvPr id="9" name="Rectangle 8"/>
          <p:cNvSpPr/>
          <p:nvPr/>
        </p:nvSpPr>
        <p:spPr>
          <a:xfrm>
            <a:off x="971600" y="1124744"/>
            <a:ext cx="1368152" cy="216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TotalTime>
  <Words>643</Words>
  <Application>Microsoft Office PowerPoint</Application>
  <PresentationFormat>On-screen Show (4:3)</PresentationFormat>
  <Paragraphs>55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GDI Library Video Tips</vt:lpstr>
      <vt:lpstr>The GDI Library has three locations in the province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GDI Library Video How-Tos</dc:title>
  <dc:creator>kim</dc:creator>
  <cp:lastModifiedBy>kim</cp:lastModifiedBy>
  <cp:revision>93</cp:revision>
  <dcterms:created xsi:type="dcterms:W3CDTF">2020-06-24T16:59:20Z</dcterms:created>
  <dcterms:modified xsi:type="dcterms:W3CDTF">2023-08-29T22:00:03Z</dcterms:modified>
</cp:coreProperties>
</file>